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notesMasterIdLst>
    <p:notesMasterId r:id="rId35"/>
  </p:notesMasterIdLst>
  <p:sldIdLst>
    <p:sldId id="256" r:id="rId2"/>
    <p:sldId id="269" r:id="rId3"/>
    <p:sldId id="270" r:id="rId4"/>
    <p:sldId id="299" r:id="rId5"/>
    <p:sldId id="279" r:id="rId6"/>
    <p:sldId id="298" r:id="rId7"/>
    <p:sldId id="274" r:id="rId8"/>
    <p:sldId id="271" r:id="rId9"/>
    <p:sldId id="291" r:id="rId10"/>
    <p:sldId id="295" r:id="rId11"/>
    <p:sldId id="257" r:id="rId12"/>
    <p:sldId id="273" r:id="rId13"/>
    <p:sldId id="263" r:id="rId14"/>
    <p:sldId id="272" r:id="rId15"/>
    <p:sldId id="261" r:id="rId16"/>
    <p:sldId id="267" r:id="rId17"/>
    <p:sldId id="287" r:id="rId18"/>
    <p:sldId id="258" r:id="rId19"/>
    <p:sldId id="282" r:id="rId20"/>
    <p:sldId id="275" r:id="rId21"/>
    <p:sldId id="276" r:id="rId22"/>
    <p:sldId id="293" r:id="rId23"/>
    <p:sldId id="268" r:id="rId24"/>
    <p:sldId id="280" r:id="rId25"/>
    <p:sldId id="285" r:id="rId26"/>
    <p:sldId id="284" r:id="rId27"/>
    <p:sldId id="294" r:id="rId28"/>
    <p:sldId id="283" r:id="rId29"/>
    <p:sldId id="259" r:id="rId30"/>
    <p:sldId id="264" r:id="rId31"/>
    <p:sldId id="289" r:id="rId32"/>
    <p:sldId id="266" r:id="rId33"/>
    <p:sldId id="290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81991"/>
  </p:normalViewPr>
  <p:slideViewPr>
    <p:cSldViewPr snapToGrid="0" snapToObjects="1">
      <p:cViewPr varScale="1">
        <p:scale>
          <a:sx n="119" d="100"/>
          <a:sy n="119" d="100"/>
        </p:scale>
        <p:origin x="232" y="1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0AC4B2-F680-9F46-8106-F5CDA6710A7C}" type="datetimeFigureOut">
              <a:rPr lang="en-US" smtClean="0"/>
              <a:t>3/29/22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C2F1C8-F51F-D942-A7D4-5A0E5258B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393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am a Senior Mobile Architect</a:t>
            </a:r>
            <a:br>
              <a:rPr lang="en-US" dirty="0"/>
            </a:br>
            <a:r>
              <a:rPr lang="en-US" dirty="0"/>
              <a:t>I am a </a:t>
            </a:r>
            <a:r>
              <a:rPr lang="en-US" dirty="0" err="1"/>
              <a:t>ReactiveUI</a:t>
            </a:r>
            <a:r>
              <a:rPr lang="en-US" dirty="0"/>
              <a:t> maintainer</a:t>
            </a:r>
          </a:p>
          <a:p>
            <a:r>
              <a:rPr lang="en-US" dirty="0"/>
              <a:t>I am a functional programming advocate</a:t>
            </a:r>
            <a:br>
              <a:rPr lang="en-US" dirty="0"/>
            </a:br>
            <a:r>
              <a:rPr lang="en-US" dirty="0"/>
              <a:t>I am a Microsoft MVP</a:t>
            </a:r>
          </a:p>
          <a:p>
            <a:endParaRPr lang="en-US" dirty="0"/>
          </a:p>
          <a:p>
            <a:r>
              <a:rPr lang="en-US" dirty="0"/>
              <a:t>You can find me on the internets and we can speak geek.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3983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Martin Fowler has a great article about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6993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Integrate often</a:t>
            </a:r>
          </a:p>
          <a:p>
            <a:pPr marL="171450" indent="-171450">
              <a:buFontTx/>
              <a:buChar char="-"/>
            </a:pPr>
            <a:r>
              <a:rPr lang="en-US" dirty="0"/>
              <a:t>Release when ready</a:t>
            </a:r>
          </a:p>
          <a:p>
            <a:pPr marL="171450" indent="-171450">
              <a:buFontTx/>
              <a:buChar char="-"/>
            </a:pPr>
            <a:r>
              <a:rPr lang="en-US" dirty="0"/>
              <a:t>Branches don’t diverge linearly, the diverge exponentially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358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Your main branch should be your source of truth.  You should do your best not to force push or retarget it to another branch.</a:t>
            </a:r>
          </a:p>
          <a:p>
            <a:endParaRPr lang="en-US" dirty="0"/>
          </a:p>
          <a:p>
            <a:r>
              <a:rPr lang="en-US" dirty="0"/>
              <a:t>Use release branches to stabilize, not as a release point.  Tags</a:t>
            </a:r>
          </a:p>
          <a:p>
            <a:endParaRPr lang="en-US" dirty="0"/>
          </a:p>
          <a:p>
            <a:r>
              <a:rPr lang="en-US" dirty="0"/>
              <a:t>Wrong practices lead to what I call `git wrecked`</a:t>
            </a:r>
          </a:p>
          <a:p>
            <a:endParaRPr lang="en-US" dirty="0"/>
          </a:p>
          <a:p>
            <a:r>
              <a:rPr lang="en-US" dirty="0"/>
              <a:t>Where you are using features of the tool, and eventually the tool is harder to use, because of inefficient use</a:t>
            </a:r>
          </a:p>
          <a:p>
            <a:endParaRPr lang="en-US" dirty="0"/>
          </a:p>
          <a:p>
            <a:r>
              <a:rPr lang="en-US" dirty="0"/>
              <a:t>Imagine a screw driver that we use as a chisel, eventually, it won’t turn screws as well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243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 downloads a new version from the app distribution service of choice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How do they notify you of a problem?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do we notify of a fix?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6505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As a software dev I </a:t>
            </a:r>
            <a:r>
              <a:rPr lang="en-US" b="1" dirty="0"/>
              <a:t>use</a:t>
            </a:r>
            <a:r>
              <a:rPr lang="en-US" b="0" dirty="0"/>
              <a:t> a lot of software</a:t>
            </a:r>
          </a:p>
          <a:p>
            <a:pPr marL="171450" indent="-171450">
              <a:buFontTx/>
              <a:buChar char="-"/>
            </a:pPr>
            <a:r>
              <a:rPr lang="en-US" b="0" dirty="0"/>
              <a:t>Versions are meant to signify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Maturity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A point of order for support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A particular available feature set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Versions are arbitrary, make them work for you!</a:t>
            </a:r>
          </a:p>
          <a:p>
            <a:pPr marL="171450" lvl="0" indent="-171450">
              <a:buFontTx/>
              <a:buChar char="-"/>
            </a:pPr>
            <a:endParaRPr lang="en-US" b="0" dirty="0"/>
          </a:p>
          <a:p>
            <a:pPr marL="171450" lvl="0" indent="-171450">
              <a:buFontTx/>
              <a:buChar char="-"/>
            </a:pPr>
            <a:r>
              <a:rPr lang="en-US" b="0" dirty="0"/>
              <a:t>Seeing more YYYY format, which has advantages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It’s user friendly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It marks a point in actual time relevant to the user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Gives you a clear understanding of it’s age</a:t>
            </a:r>
          </a:p>
          <a:p>
            <a:pPr marL="171450" lvl="0" indent="-171450">
              <a:buFontTx/>
              <a:buChar char="-"/>
            </a:pPr>
            <a:r>
              <a:rPr lang="en-US" b="0" dirty="0"/>
              <a:t>Semantic Version</a:t>
            </a:r>
          </a:p>
          <a:p>
            <a:pPr marL="628650" lvl="1" indent="-171450">
              <a:buFontTx/>
              <a:buChar char="-"/>
            </a:pPr>
            <a:r>
              <a:rPr lang="en-US" b="0" dirty="0" err="1"/>
              <a:t>Theres</a:t>
            </a:r>
            <a:r>
              <a:rPr lang="en-US" b="0" dirty="0"/>
              <a:t> a spec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Spec gives consistency</a:t>
            </a:r>
          </a:p>
          <a:p>
            <a:pPr marL="628650" lvl="1" indent="-171450">
              <a:buFontTx/>
              <a:buChar char="-"/>
            </a:pPr>
            <a:r>
              <a:rPr lang="en-US" b="0" dirty="0"/>
              <a:t>Leans towards a concept of maturity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6336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2573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349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Static Code Analysis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Compile time code styling analysis</a:t>
            </a:r>
          </a:p>
          <a:p>
            <a:pPr marL="171450" indent="-171450">
              <a:buFontTx/>
              <a:buChar char="-"/>
            </a:pPr>
            <a:r>
              <a:rPr lang="en-US" dirty="0"/>
              <a:t>Closer to the developer life cycle</a:t>
            </a:r>
          </a:p>
          <a:p>
            <a:pPr marL="171450" indent="-171450">
              <a:buFontTx/>
              <a:buChar char="-"/>
            </a:pPr>
            <a:r>
              <a:rPr lang="en-US" dirty="0"/>
              <a:t>Forces styling on the developer</a:t>
            </a:r>
          </a:p>
          <a:p>
            <a:r>
              <a:rPr lang="en-US" dirty="0"/>
              <a:t>Tool Analysis</a:t>
            </a:r>
          </a:p>
          <a:p>
            <a:pPr marL="171450" indent="-171450">
              <a:buFontTx/>
              <a:buChar char="-"/>
            </a:pPr>
            <a:r>
              <a:rPr lang="en-US" dirty="0"/>
              <a:t>Build time code styling analysis</a:t>
            </a:r>
          </a:p>
          <a:p>
            <a:pPr marL="171450" indent="-171450">
              <a:buFontTx/>
              <a:buChar char="-"/>
            </a:pPr>
            <a:r>
              <a:rPr lang="en-US" dirty="0"/>
              <a:t>Styling checked by the build system</a:t>
            </a:r>
          </a:p>
          <a:p>
            <a:pPr marL="171450" indent="-171450">
              <a:buFontTx/>
              <a:buChar char="-"/>
            </a:pPr>
            <a:r>
              <a:rPr lang="en-US" dirty="0"/>
              <a:t>More failed server builds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910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Self Testing Code</a:t>
            </a:r>
          </a:p>
          <a:p>
            <a:pPr marL="171450" indent="-171450">
              <a:buFontTx/>
              <a:buChar char="-"/>
            </a:pPr>
            <a:r>
              <a:rPr lang="en-US" dirty="0"/>
              <a:t>Unit Testing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Closest to the developer life cycle</a:t>
            </a:r>
          </a:p>
          <a:p>
            <a:pPr marL="171450" indent="-171450">
              <a:buFontTx/>
              <a:buChar char="-"/>
            </a:pPr>
            <a:r>
              <a:rPr lang="en-US" dirty="0"/>
              <a:t>Integration Testing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Harder due to platform specific integrations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Functional Testing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Acceptance Testing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UI Testing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Xamarin UI Tests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Take longer to run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TDD is good</a:t>
            </a:r>
          </a:p>
          <a:p>
            <a:pPr marL="171450" indent="-171450">
              <a:buFontTx/>
              <a:buChar char="-"/>
            </a:pPr>
            <a:r>
              <a:rPr lang="en-US" dirty="0"/>
              <a:t>BDD is my preference</a:t>
            </a:r>
          </a:p>
          <a:p>
            <a:pPr marL="171450" indent="-171450">
              <a:buFontTx/>
              <a:buChar char="-"/>
            </a:pPr>
            <a:r>
              <a:rPr lang="en-US" dirty="0"/>
              <a:t>No Tests is a path to sadness and bugs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Refactor with confidence</a:t>
            </a:r>
          </a:p>
          <a:p>
            <a:pPr marL="171450" indent="-171450">
              <a:buFontTx/>
              <a:buChar char="-"/>
            </a:pPr>
            <a:r>
              <a:rPr lang="en-US" dirty="0"/>
              <a:t>Refactor often</a:t>
            </a:r>
          </a:p>
          <a:p>
            <a:pPr marL="171450" indent="-171450">
              <a:buFontTx/>
              <a:buChar char="-"/>
            </a:pPr>
            <a:r>
              <a:rPr lang="en-US" dirty="0"/>
              <a:t>Bugs happen, but they spawn new tests!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047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really are luck in our choices today</a:t>
            </a:r>
          </a:p>
          <a:p>
            <a:endParaRPr lang="en-US" dirty="0"/>
          </a:p>
          <a:p>
            <a:r>
              <a:rPr lang="en-US" dirty="0"/>
              <a:t>We need a CI System to delegate the build/release process to</a:t>
            </a:r>
          </a:p>
          <a:p>
            <a:r>
              <a:rPr lang="en-US" dirty="0"/>
              <a:t>We need a way to build our code on that CI system</a:t>
            </a:r>
          </a:p>
          <a:p>
            <a:r>
              <a:rPr lang="en-US" dirty="0"/>
              <a:t>We need a way to distribute our code after it has been “released”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64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Focusing on Enterprise, but I use all these same concepts on any project of any size</a:t>
            </a:r>
          </a:p>
          <a:p>
            <a:endParaRPr lang="en-US" dirty="0"/>
          </a:p>
          <a:p>
            <a:r>
              <a:rPr lang="en-US" dirty="0"/>
              <a:t>We will start with high level concerns of Mobile build requirements</a:t>
            </a:r>
          </a:p>
          <a:p>
            <a:r>
              <a:rPr lang="en-US" dirty="0"/>
              <a:t>We will go directly into our code sample and demonstration of the process</a:t>
            </a:r>
          </a:p>
          <a:p>
            <a:r>
              <a:rPr lang="en-US" dirty="0"/>
              <a:t>We’ll talk about branching</a:t>
            </a:r>
          </a:p>
          <a:p>
            <a:r>
              <a:rPr lang="en-US" dirty="0"/>
              <a:t>We’ll talk versioning</a:t>
            </a:r>
          </a:p>
          <a:p>
            <a:r>
              <a:rPr lang="en-US" dirty="0"/>
              <a:t>We’ll talk integration</a:t>
            </a:r>
          </a:p>
          <a:p>
            <a:r>
              <a:rPr lang="en-US" dirty="0"/>
              <a:t>And lastly we’ll talk deployment</a:t>
            </a:r>
          </a:p>
          <a:p>
            <a:endParaRPr lang="en-US" dirty="0"/>
          </a:p>
          <a:p>
            <a:r>
              <a:rPr lang="en-US" dirty="0"/>
              <a:t>The whole time pointing our tools that can help boost your build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6880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Criteria: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Check in the script with the source code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No designer tools unless they emit usable script that can be committed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If it is local to the solution, developers can read it and change it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If it’s local to the solution, and there is a script executor, developers can run it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In the absence of an ops team, developers can own this process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CI like GitHub Actions and </a:t>
            </a:r>
            <a:r>
              <a:rPr lang="en-US" dirty="0" err="1"/>
              <a:t>BitRise</a:t>
            </a:r>
            <a:r>
              <a:rPr lang="en-US" dirty="0"/>
              <a:t> have mechanisms to run the YAML locally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Azure Dev Ops runs 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881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am a fan of build scripts living close to the code that they build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Developers execute it regularly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Someone is testing our build process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We still have local concerns verses server concerns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How do we verify server concerns?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37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Both have a learning curve</a:t>
            </a:r>
          </a:p>
          <a:p>
            <a:pPr marL="171450" indent="-171450">
              <a:buFontTx/>
              <a:buChar char="-"/>
            </a:pPr>
            <a:r>
              <a:rPr lang="en-US" dirty="0"/>
              <a:t>Both have pros an cons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Both are GREAT tools</a:t>
            </a:r>
          </a:p>
          <a:p>
            <a:pPr marL="171450" indent="-171450">
              <a:buFontTx/>
              <a:buChar char="-"/>
            </a:pPr>
            <a:r>
              <a:rPr lang="en-US" dirty="0"/>
              <a:t>Both have trade-offs</a:t>
            </a:r>
          </a:p>
          <a:p>
            <a:pPr marL="171450" indent="-171450">
              <a:buFontTx/>
              <a:buChar char="-"/>
            </a:pPr>
            <a:r>
              <a:rPr lang="en-US" dirty="0"/>
              <a:t>Use the tool that works for your team</a:t>
            </a:r>
          </a:p>
          <a:p>
            <a:pPr marL="171450" indent="-171450">
              <a:buFontTx/>
              <a:buChar char="-"/>
            </a:pPr>
            <a:r>
              <a:rPr lang="en-US" dirty="0"/>
              <a:t>I use and love both these tools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383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 Siegel wrote a set of build tools that is a collection of </a:t>
            </a:r>
            <a:r>
              <a:rPr lang="en-US" dirty="0" err="1"/>
              <a:t>MSBuild</a:t>
            </a:r>
            <a:r>
              <a:rPr lang="en-US" dirty="0"/>
              <a:t> Tasks</a:t>
            </a:r>
          </a:p>
          <a:p>
            <a:r>
              <a:rPr lang="en-US" dirty="0"/>
              <a:t>It handles the following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Image Assets</a:t>
            </a:r>
          </a:p>
          <a:p>
            <a:pPr marL="171450" indent="-171450">
              <a:buFontTx/>
              <a:buChar char="-"/>
            </a:pPr>
            <a:r>
              <a:rPr lang="en-US" dirty="0"/>
              <a:t>Release Notes</a:t>
            </a:r>
          </a:p>
          <a:p>
            <a:pPr marL="171450" indent="-171450">
              <a:buFontTx/>
              <a:buChar char="-"/>
            </a:pPr>
            <a:r>
              <a:rPr lang="en-US" dirty="0"/>
              <a:t>Application Configuration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Application Manifests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You can always use Shell Scripts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This is not my preference because with Xamarin and soon MAUI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You need to ensure it works for both iOS and Android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Prefer technology agnostic solutions where possible to reduce friction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Fastlane has an entire suite of tools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Build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Provision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Deliver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Pilot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All configuration based, all amazing!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8276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your code grows and gets refactored, so should your build.</a:t>
            </a:r>
          </a:p>
          <a:p>
            <a:endParaRPr lang="en-US" dirty="0"/>
          </a:p>
          <a:p>
            <a:r>
              <a:rPr lang="en-US" dirty="0"/>
              <a:t>You should be striving for ways to shorten your build system.</a:t>
            </a:r>
          </a:p>
          <a:p>
            <a:endParaRPr lang="en-US" dirty="0"/>
          </a:p>
          <a:p>
            <a:r>
              <a:rPr lang="en-US" dirty="0"/>
              <a:t>The quicker you can build, the faster you can release.</a:t>
            </a:r>
          </a:p>
          <a:p>
            <a:endParaRPr lang="en-US" dirty="0"/>
          </a:p>
          <a:p>
            <a:r>
              <a:rPr lang="en-US" dirty="0"/>
              <a:t>Always look for the longest part of your build process and try and reduce the time it takes to complete.</a:t>
            </a:r>
          </a:p>
          <a:p>
            <a:endParaRPr lang="en-US" dirty="0"/>
          </a:p>
          <a:p>
            <a:r>
              <a:rPr lang="en-US" dirty="0"/>
              <a:t>Code bases grow, test suites grow and take longer to execute, so reduce time where you can that makes sense.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232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point of order always comes up “Yeah, but if you rebuild to change environment, it’s not the same binary!”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502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Signing service allows you to centralize the certificates and provisioning profiles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Fastlane allows automatic creation and distribution of certificates and profiles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Manually update certificates and profiles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Not my favorite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6449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Mobile platforms each control their own distribution system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You cannot just post an </a:t>
            </a:r>
            <a:r>
              <a:rPr lang="en-US" dirty="0" err="1"/>
              <a:t>ipa</a:t>
            </a:r>
            <a:r>
              <a:rPr lang="en-US" dirty="0"/>
              <a:t> on a website for download</a:t>
            </a:r>
          </a:p>
          <a:p>
            <a:pPr marL="171450" indent="-171450">
              <a:buFontTx/>
              <a:buChar char="-"/>
            </a:pPr>
            <a:r>
              <a:rPr lang="en-US" dirty="0"/>
              <a:t>You have to distribute through the technology specific distribution system</a:t>
            </a:r>
          </a:p>
          <a:p>
            <a:pPr marL="171450" indent="-171450">
              <a:buFontTx/>
              <a:buChar char="-"/>
            </a:pPr>
            <a:r>
              <a:rPr lang="en-US" dirty="0"/>
              <a:t>You have to use a distribution system to test code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4385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We’ve talked about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Why you automate builds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tools you have available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you branch your code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you version your software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you build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</a:t>
            </a:r>
            <a:r>
              <a:rPr lang="en-US"/>
              <a:t>you release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944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Primarily talking from the iOS world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This will be git specific because I haven’t used TFVC on a mobile project ever.</a:t>
            </a:r>
          </a:p>
          <a:p>
            <a:pPr marL="171450" indent="-171450">
              <a:buFontTx/>
              <a:buChar char="-"/>
            </a:pPr>
            <a:r>
              <a:rPr lang="en-US" dirty="0"/>
              <a:t>I’ve seen Xamarin Teams of various sizes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1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5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15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Not everything will be applicable to your organization listen for the parts that may work in your world!</a:t>
            </a:r>
          </a:p>
          <a:p>
            <a:endParaRPr lang="en-US" dirty="0"/>
          </a:p>
          <a:p>
            <a:r>
              <a:rPr lang="en-US" dirty="0"/>
              <a:t>Some things are enterprise related, others are app store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519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not that kind of dev ops talk.</a:t>
            </a:r>
          </a:p>
          <a:p>
            <a:endParaRPr lang="en-US" dirty="0"/>
          </a:p>
          <a:p>
            <a:r>
              <a:rPr lang="en-US" dirty="0"/>
              <a:t>I am more Dev than Ops!</a:t>
            </a:r>
          </a:p>
          <a:p>
            <a:r>
              <a:rPr lang="en-US" dirty="0"/>
              <a:t>I am a developer doing ops, I have that </a:t>
            </a:r>
            <a:r>
              <a:rPr lang="en-US" dirty="0" err="1"/>
              <a:t>lense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I can’t tell you </a:t>
            </a:r>
            <a:r>
              <a:rPr lang="en-US" b="1" dirty="0"/>
              <a:t>the</a:t>
            </a:r>
            <a:r>
              <a:rPr lang="en-US" b="0" dirty="0"/>
              <a:t> right way to do things.</a:t>
            </a:r>
          </a:p>
          <a:p>
            <a:endParaRPr lang="en-US" b="0" dirty="0"/>
          </a:p>
          <a:p>
            <a:r>
              <a:rPr lang="en-US" b="0" dirty="0"/>
              <a:t>I can tell you what are good things to do.</a:t>
            </a:r>
          </a:p>
          <a:p>
            <a:endParaRPr lang="en-US" b="0" dirty="0"/>
          </a:p>
          <a:p>
            <a:r>
              <a:rPr lang="en-US" b="0" dirty="0"/>
              <a:t>Things you should avoid because they cost.</a:t>
            </a:r>
          </a:p>
          <a:p>
            <a:endParaRPr lang="en-US" b="0" dirty="0"/>
          </a:p>
          <a:p>
            <a:r>
              <a:rPr lang="en-US" b="0" dirty="0"/>
              <a:t>Really I just want to give you ideas of the possible.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992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 like to vacate</a:t>
            </a:r>
          </a:p>
          <a:p>
            <a:pPr marL="171450" indent="-171450">
              <a:buFontTx/>
              <a:buChar char="-"/>
            </a:pPr>
            <a:r>
              <a:rPr lang="en-US" dirty="0"/>
              <a:t>I don’t like to be responsible for production certificates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 am a dev, not an ops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I’ve done this, it isn’t great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018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dotnet cli does the majority of the heavy lifting.  We acknowledge that it calls </a:t>
            </a:r>
            <a:r>
              <a:rPr lang="en-US" dirty="0" err="1"/>
              <a:t>msbuild</a:t>
            </a:r>
            <a:r>
              <a:rPr lang="en-US" dirty="0"/>
              <a:t> under the covers, where they don’t want you to look!</a:t>
            </a:r>
          </a:p>
          <a:p>
            <a:endParaRPr lang="en-US" dirty="0"/>
          </a:p>
          <a:p>
            <a:r>
              <a:rPr lang="en-US" dirty="0"/>
              <a:t>Why write a build script when you can call the dotnet cli?!</a:t>
            </a:r>
          </a:p>
          <a:p>
            <a:endParaRPr lang="en-US" dirty="0"/>
          </a:p>
          <a:p>
            <a:r>
              <a:rPr lang="en-US" dirty="0"/>
              <a:t>Releasing is simple enough to just do it in YAML</a:t>
            </a:r>
          </a:p>
          <a:p>
            <a:endParaRPr lang="en-US" dirty="0"/>
          </a:p>
          <a:p>
            <a:r>
              <a:rPr lang="en-US" dirty="0"/>
              <a:t>My build system won’t change.</a:t>
            </a:r>
          </a:p>
          <a:p>
            <a:endParaRPr lang="en-US" dirty="0"/>
          </a:p>
          <a:p>
            <a:r>
              <a:rPr lang="en-US" dirty="0"/>
              <a:t>Until it isn’t easy enough to do in YAML and you have to change build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770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Mobile CI is more akin to desktop ci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Deploying Binaries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Side By Side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Testers already hate developers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Imagine if they had to uninstall and reinstall to verify environment specific issues?! 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Change configuration of binaries for specific environments</a:t>
            </a:r>
          </a:p>
          <a:p>
            <a:pPr marL="171450" indent="-171450">
              <a:buFontTx/>
              <a:buChar char="-"/>
            </a:pPr>
            <a:r>
              <a:rPr lang="en-US" dirty="0"/>
              <a:t>Mobile currently requires use of </a:t>
            </a:r>
            <a:r>
              <a:rPr lang="en-US" dirty="0" err="1"/>
              <a:t>msbuild</a:t>
            </a:r>
            <a:r>
              <a:rPr lang="en-US" dirty="0"/>
              <a:t> cli</a:t>
            </a:r>
          </a:p>
          <a:p>
            <a:pPr marL="171450" indent="-171450">
              <a:buFontTx/>
              <a:buChar char="-"/>
            </a:pPr>
            <a:r>
              <a:rPr lang="en-US" dirty="0"/>
              <a:t>Binaries have to be signed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0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talk about this concept of “scale”</a:t>
            </a:r>
          </a:p>
          <a:p>
            <a:endParaRPr lang="en-US" dirty="0"/>
          </a:p>
          <a:p>
            <a:r>
              <a:rPr lang="en-US" dirty="0"/>
              <a:t>In general what we mean by this term is, how to I get more.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More Resources</a:t>
            </a:r>
          </a:p>
          <a:p>
            <a:pPr marL="171450" indent="-171450">
              <a:buFontTx/>
              <a:buChar char="-"/>
            </a:pPr>
            <a:r>
              <a:rPr lang="en-US" dirty="0"/>
              <a:t>More users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More power</a:t>
            </a:r>
          </a:p>
          <a:p>
            <a:pPr marL="171450" indent="-171450">
              <a:buFontTx/>
              <a:buChar char="-"/>
            </a:pPr>
            <a:r>
              <a:rPr lang="en-US" dirty="0"/>
              <a:t>More speed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Increase throughput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Automate the things you can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Reduce human interaction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Allow the robots to do the task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Scales denote balancing, so you have to give something to achieve balance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Trade offs around what are the important things to you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 want something cheaper, faster, better pick two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 want to reach more 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2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once had a manager ask me “Why does what’s in the repository need to compile?”</a:t>
            </a:r>
          </a:p>
          <a:p>
            <a:endParaRPr lang="en-US" dirty="0"/>
          </a:p>
          <a:p>
            <a:r>
              <a:rPr lang="en-US" dirty="0"/>
              <a:t>Your branching strategy along with your testing strategy can determine how fast, accurately and among other things how quickly you can release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2F1C8-F51F-D942-A7D4-5A0E5258B36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683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3/29/22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897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47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4021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868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897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0056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2986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5621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868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462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708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896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243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801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577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255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443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3/29/22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10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12" Type="http://schemas.openxmlformats.org/officeDocument/2006/relationships/image" Target="../media/image13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11" Type="http://schemas.openxmlformats.org/officeDocument/2006/relationships/image" Target="../media/image12.tiff"/><Relationship Id="rId5" Type="http://schemas.openxmlformats.org/officeDocument/2006/relationships/image" Target="../media/image6.tiff"/><Relationship Id="rId10" Type="http://schemas.openxmlformats.org/officeDocument/2006/relationships/image" Target="../media/image11.tiff"/><Relationship Id="rId4" Type="http://schemas.openxmlformats.org/officeDocument/2006/relationships/image" Target="../media/image5.tiff"/><Relationship Id="rId9" Type="http://schemas.openxmlformats.org/officeDocument/2006/relationships/image" Target="../media/image10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tif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77EB7-081E-A240-AB81-40CC6EA451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Mobile Dev Ops at Scale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248BEA-A64D-414F-9717-1A7305D4C3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Lessons on how to scale mobile application deployments</a:t>
            </a:r>
          </a:p>
        </p:txBody>
      </p:sp>
    </p:spTree>
    <p:extLst>
      <p:ext uri="{BB962C8B-B14F-4D97-AF65-F5344CB8AC3E}">
        <p14:creationId xmlns:p14="http://schemas.microsoft.com/office/powerpoint/2010/main" val="3665305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C9F76-82F9-3D4D-8FEE-0E600E91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A4FCCD-3213-C841-8E45-0DE2FA118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4609" y="2000922"/>
            <a:ext cx="2753958" cy="275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166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EA529-3D5F-8449-8E1E-4DE87B51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Branching Strategy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85EF1-3178-A04E-B6AC-78D46D16A7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you branch your code determines how you release software</a:t>
            </a:r>
          </a:p>
        </p:txBody>
      </p:sp>
    </p:spTree>
    <p:extLst>
      <p:ext uri="{BB962C8B-B14F-4D97-AF65-F5344CB8AC3E}">
        <p14:creationId xmlns:p14="http://schemas.microsoft.com/office/powerpoint/2010/main" val="1817855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E79D9-F3C0-E54A-803F-170C00696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many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0C980-420B-A242-A665-BD56D28D9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Flow</a:t>
            </a:r>
          </a:p>
          <a:p>
            <a:r>
              <a:rPr lang="en-US" dirty="0"/>
              <a:t>Git Hub Flow</a:t>
            </a:r>
          </a:p>
          <a:p>
            <a:r>
              <a:rPr lang="en-US" dirty="0"/>
              <a:t>Mainline</a:t>
            </a:r>
          </a:p>
          <a:p>
            <a:r>
              <a:rPr lang="en-US" dirty="0"/>
              <a:t>Team Collaborative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221376-6064-4D40-9EE0-6429842FD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Choosing the correct strategy for your team</a:t>
            </a:r>
          </a:p>
        </p:txBody>
      </p:sp>
    </p:spTree>
    <p:extLst>
      <p:ext uri="{BB962C8B-B14F-4D97-AF65-F5344CB8AC3E}">
        <p14:creationId xmlns:p14="http://schemas.microsoft.com/office/powerpoint/2010/main" val="1622515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919BE-DFDE-8E46-A874-D790C2539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right way to branch?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AE1CB-69E8-4D49-90B3-9657F0EAD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should be your source of truth</a:t>
            </a:r>
          </a:p>
          <a:p>
            <a:r>
              <a:rPr lang="en-US" dirty="0"/>
              <a:t>Recommend mainline if your testers are helping you fail fast</a:t>
            </a:r>
          </a:p>
          <a:p>
            <a:r>
              <a:rPr lang="en-US" dirty="0"/>
              <a:t>Too many branches will eventually lead to instability</a:t>
            </a:r>
          </a:p>
          <a:p>
            <a:r>
              <a:rPr lang="en-US" dirty="0"/>
              <a:t>Small frequent integrations are preferred</a:t>
            </a:r>
          </a:p>
        </p:txBody>
      </p:sp>
    </p:spTree>
    <p:extLst>
      <p:ext uri="{BB962C8B-B14F-4D97-AF65-F5344CB8AC3E}">
        <p14:creationId xmlns:p14="http://schemas.microsoft.com/office/powerpoint/2010/main" val="1253803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733D0-AA5C-9942-8270-57AC7A787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wrong way to branch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37EEC-92F6-6245-AB19-9B9046F02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Retarget main</a:t>
            </a:r>
          </a:p>
          <a:p>
            <a:r>
              <a:rPr lang="en-US" dirty="0"/>
              <a:t>Create branches from branches</a:t>
            </a:r>
          </a:p>
          <a:p>
            <a:r>
              <a:rPr lang="en-US" dirty="0"/>
              <a:t>Cherry-Pick</a:t>
            </a:r>
          </a:p>
          <a:p>
            <a:r>
              <a:rPr lang="en-US" dirty="0"/>
              <a:t>`git wrecked`</a:t>
            </a:r>
          </a:p>
        </p:txBody>
      </p:sp>
    </p:spTree>
    <p:extLst>
      <p:ext uri="{BB962C8B-B14F-4D97-AF65-F5344CB8AC3E}">
        <p14:creationId xmlns:p14="http://schemas.microsoft.com/office/powerpoint/2010/main" val="3397379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EA529-3D5F-8449-8E1E-4DE87B51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85EF1-3178-A04E-B6AC-78D46D16A7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we offer support for a given version of an application?</a:t>
            </a:r>
          </a:p>
        </p:txBody>
      </p:sp>
    </p:spTree>
    <p:extLst>
      <p:ext uri="{BB962C8B-B14F-4D97-AF65-F5344CB8AC3E}">
        <p14:creationId xmlns:p14="http://schemas.microsoft.com/office/powerpoint/2010/main" val="372149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CE2FF-1297-FD48-9DCD-9297229EA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1.x.y.abcd doesn’t always make sense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322A7-6146-BA49-980B-2B4AEE0BB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Stable apps</a:t>
            </a:r>
          </a:p>
          <a:p>
            <a:pPr lvl="1"/>
            <a:r>
              <a:rPr lang="en-US" dirty="0" err="1"/>
              <a:t>YYYY.Major.Minor</a:t>
            </a:r>
            <a:endParaRPr lang="en-US" dirty="0"/>
          </a:p>
          <a:p>
            <a:r>
              <a:rPr lang="en-US" dirty="0"/>
              <a:t>Beta Apps</a:t>
            </a:r>
          </a:p>
          <a:p>
            <a:pPr lvl="1"/>
            <a:r>
              <a:rPr lang="en-US" dirty="0" err="1"/>
              <a:t>Sem</a:t>
            </a:r>
            <a:r>
              <a:rPr lang="en-US" dirty="0"/>
              <a:t> Version + Build Number</a:t>
            </a:r>
          </a:p>
          <a:p>
            <a:r>
              <a:rPr lang="en-US" dirty="0"/>
              <a:t>Multi-Version Support</a:t>
            </a:r>
          </a:p>
          <a:p>
            <a:pPr lvl="1"/>
            <a:r>
              <a:rPr lang="en-US" dirty="0" err="1"/>
              <a:t>Major.Minor.Revision</a:t>
            </a:r>
            <a:endParaRPr lang="en-US" dirty="0"/>
          </a:p>
          <a:p>
            <a:pPr lvl="1"/>
            <a:r>
              <a:rPr lang="en-US" dirty="0"/>
              <a:t>Sometimes Major should be set and </a:t>
            </a:r>
            <a:r>
              <a:rPr lang="en-US" dirty="0" err="1"/>
              <a:t>Minor.Revision.Patch</a:t>
            </a:r>
            <a:r>
              <a:rPr lang="en-US" dirty="0"/>
              <a:t> should be used</a:t>
            </a:r>
          </a:p>
        </p:txBody>
      </p:sp>
    </p:spTree>
    <p:extLst>
      <p:ext uri="{BB962C8B-B14F-4D97-AF65-F5344CB8AC3E}">
        <p14:creationId xmlns:p14="http://schemas.microsoft.com/office/powerpoint/2010/main" val="535629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031BF-3945-224B-AE3F-663EA3EAE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 a version?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C9441-0129-1C4E-88D3-47EC72A4C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versions is more support</a:t>
            </a:r>
          </a:p>
          <a:p>
            <a:r>
              <a:rPr lang="en-US" dirty="0"/>
              <a:t>Forcing upgrades isn’t easy</a:t>
            </a:r>
          </a:p>
          <a:p>
            <a:r>
              <a:rPr lang="en-US" dirty="0"/>
              <a:t>One bad version could cause long term issues</a:t>
            </a:r>
          </a:p>
          <a:p>
            <a:r>
              <a:rPr lang="en-US" dirty="0"/>
              <a:t>Multiple client versions to multiple server versions</a:t>
            </a:r>
          </a:p>
          <a:p>
            <a:r>
              <a:rPr lang="en-US" dirty="0"/>
              <a:t>Keeping connections correct between versions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593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EA529-3D5F-8449-8E1E-4DE87B51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85EF1-3178-A04E-B6AC-78D46D16A7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Pushing competing code to an environment where it has to work together</a:t>
            </a:r>
          </a:p>
        </p:txBody>
      </p:sp>
    </p:spTree>
    <p:extLst>
      <p:ext uri="{BB962C8B-B14F-4D97-AF65-F5344CB8AC3E}">
        <p14:creationId xmlns:p14="http://schemas.microsoft.com/office/powerpoint/2010/main" val="3008429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9D831-D626-D14F-9611-68DDDB6B9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D413-07B6-224A-AAC9-1EAC7B795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first time all the code across the developers is put together</a:t>
            </a:r>
          </a:p>
          <a:p>
            <a:pPr lvl="1"/>
            <a:r>
              <a:rPr lang="en-US" dirty="0"/>
              <a:t>Volatile</a:t>
            </a:r>
          </a:p>
          <a:p>
            <a:pPr lvl="1"/>
            <a:r>
              <a:rPr lang="en-US" dirty="0"/>
              <a:t>Buggy</a:t>
            </a:r>
          </a:p>
          <a:p>
            <a:r>
              <a:rPr lang="en-US" dirty="0"/>
              <a:t>It is a fully released binary</a:t>
            </a:r>
          </a:p>
          <a:p>
            <a:r>
              <a:rPr lang="en-US" dirty="0"/>
              <a:t>Needs to consider upgrade path early</a:t>
            </a:r>
          </a:p>
        </p:txBody>
      </p:sp>
    </p:spTree>
    <p:extLst>
      <p:ext uri="{BB962C8B-B14F-4D97-AF65-F5344CB8AC3E}">
        <p14:creationId xmlns:p14="http://schemas.microsoft.com/office/powerpoint/2010/main" val="41087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B0AB09-237F-804F-8C54-70B75A79D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19" y="1006250"/>
            <a:ext cx="10070179" cy="522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159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8152B-ABB1-4F4C-8EA2-895129096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06019-E769-674D-8A84-AAFF7FC5D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Style Cop</a:t>
            </a:r>
          </a:p>
          <a:p>
            <a:r>
              <a:rPr lang="en-US" dirty="0" err="1"/>
              <a:t>FxCop</a:t>
            </a:r>
            <a:endParaRPr lang="en-US" dirty="0"/>
          </a:p>
          <a:p>
            <a:r>
              <a:rPr lang="en-US" dirty="0"/>
              <a:t>Roslyn</a:t>
            </a:r>
          </a:p>
          <a:p>
            <a:r>
              <a:rPr lang="en-US" dirty="0"/>
              <a:t>Inspect Code</a:t>
            </a:r>
          </a:p>
          <a:p>
            <a:r>
              <a:rPr lang="en-US" dirty="0"/>
              <a:t>Duplicate Code</a:t>
            </a:r>
          </a:p>
        </p:txBody>
      </p:sp>
    </p:spTree>
    <p:extLst>
      <p:ext uri="{BB962C8B-B14F-4D97-AF65-F5344CB8AC3E}">
        <p14:creationId xmlns:p14="http://schemas.microsoft.com/office/powerpoint/2010/main" val="3512117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57D95-F8A6-FD4C-B9A5-C1ACF0A70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D11FB-7E56-F74F-8230-6B1118616F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Self Testing Code is important</a:t>
            </a:r>
          </a:p>
          <a:p>
            <a:r>
              <a:rPr lang="en-US" dirty="0"/>
              <a:t>TDD / BDD / Just Test Me</a:t>
            </a:r>
          </a:p>
          <a:p>
            <a:r>
              <a:rPr lang="en-US" dirty="0"/>
              <a:t>Refactor with confidence</a:t>
            </a:r>
          </a:p>
          <a:p>
            <a:r>
              <a:rPr lang="en-US" dirty="0"/>
              <a:t>Refactor often</a:t>
            </a:r>
          </a:p>
          <a:p>
            <a:r>
              <a:rPr lang="en-US" dirty="0"/>
              <a:t>Bugs create tests</a:t>
            </a:r>
          </a:p>
        </p:txBody>
      </p:sp>
    </p:spTree>
    <p:extLst>
      <p:ext uri="{BB962C8B-B14F-4D97-AF65-F5344CB8AC3E}">
        <p14:creationId xmlns:p14="http://schemas.microsoft.com/office/powerpoint/2010/main" val="33368229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BA892-BD1E-214F-AC52-F5972D199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many options what to chose?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1601E9-EEFE-E942-8CF9-773325E45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0344" y="4576931"/>
            <a:ext cx="812800" cy="812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2D6090-05D0-0242-969A-E33D37EDB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9461" y="3384474"/>
            <a:ext cx="812800" cy="812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123C40-CFC6-0F4F-A9BB-58101F34E0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7028" y="2490693"/>
            <a:ext cx="904539" cy="9045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AD6DB5-06F4-CE4C-BA14-A4DF883952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0604" y="2475004"/>
            <a:ext cx="818823" cy="9359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0C99A9-6892-AE44-B692-8B212F1E72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87908" y="3397024"/>
            <a:ext cx="868381" cy="8683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3A098B-FDB8-AE4C-B446-478E2461F2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2381773" y="3395232"/>
            <a:ext cx="802042" cy="8020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BF3F36-76BC-2D4E-A58A-D3E2B9A093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1157" y="2444973"/>
            <a:ext cx="950259" cy="9502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EC5FAB2-6EBE-8C42-A2D9-ED5252226D7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4649" y="4469504"/>
            <a:ext cx="1027654" cy="10276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DCBEF-6F9F-A847-B475-F4349F82A8A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16366" y="4444263"/>
            <a:ext cx="1153010" cy="9454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EC98C4B-39F6-D94B-84CA-6E2A3499400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23971" y="4327702"/>
            <a:ext cx="1194871" cy="1194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2011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8EC24-FD7B-1345-9EA8-71FA15766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begin?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7D00B-EF4B-E34B-B7D8-95AF6BEDE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Scripts allow developers to run the build locally</a:t>
            </a:r>
          </a:p>
          <a:p>
            <a:r>
              <a:rPr lang="en-US" dirty="0"/>
              <a:t>Developers should be empowered to change the build</a:t>
            </a:r>
          </a:p>
          <a:p>
            <a:r>
              <a:rPr lang="en-US" dirty="0"/>
              <a:t>Choosing a CI system can influence this choice</a:t>
            </a:r>
          </a:p>
          <a:p>
            <a:pPr lvl="1"/>
            <a:r>
              <a:rPr lang="en-US" dirty="0"/>
              <a:t>GitHub Actions</a:t>
            </a:r>
          </a:p>
          <a:p>
            <a:pPr lvl="1"/>
            <a:r>
              <a:rPr lang="en-US" dirty="0" err="1"/>
              <a:t>Bitrise</a:t>
            </a:r>
            <a:endParaRPr lang="en-US" dirty="0"/>
          </a:p>
          <a:p>
            <a:pPr lvl="1"/>
            <a:r>
              <a:rPr lang="en-US" dirty="0"/>
              <a:t>Azure Pipelines</a:t>
            </a:r>
          </a:p>
        </p:txBody>
      </p:sp>
    </p:spTree>
    <p:extLst>
      <p:ext uri="{BB962C8B-B14F-4D97-AF65-F5344CB8AC3E}">
        <p14:creationId xmlns:p14="http://schemas.microsoft.com/office/powerpoint/2010/main" val="16653164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DBF3B-05EF-F641-9095-54F355E12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should it live?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B0F7D-C41C-3F4C-8910-AE2D5499D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Execute Locally</a:t>
            </a:r>
          </a:p>
          <a:p>
            <a:pPr lvl="1"/>
            <a:r>
              <a:rPr lang="en-US" dirty="0"/>
              <a:t>Allows your developers to exercise the build process</a:t>
            </a:r>
          </a:p>
          <a:p>
            <a:pPr lvl="1"/>
            <a:r>
              <a:rPr lang="en-US" dirty="0"/>
              <a:t>Catch some build errors early</a:t>
            </a:r>
          </a:p>
          <a:p>
            <a:pPr lvl="1"/>
            <a:r>
              <a:rPr lang="en-US" dirty="0"/>
              <a:t>Reasons why YAML is not my favorite</a:t>
            </a:r>
          </a:p>
          <a:p>
            <a:r>
              <a:rPr lang="en-US" dirty="0"/>
              <a:t>Execute On Server</a:t>
            </a:r>
          </a:p>
          <a:p>
            <a:pPr lvl="1"/>
            <a:r>
              <a:rPr lang="en-US" dirty="0"/>
              <a:t>Mandatory</a:t>
            </a:r>
          </a:p>
          <a:p>
            <a:pPr lvl="1"/>
            <a:r>
              <a:rPr lang="en-US" dirty="0"/>
              <a:t>Additional processes not executed on a developers machine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768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3E69E-E8B0-6A4F-8C63-07BA21EA2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Markup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BD9BD-6005-B64C-B78B-4C480B27B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YAML seems to be the default standard for build systems</a:t>
            </a:r>
          </a:p>
          <a:p>
            <a:r>
              <a:rPr lang="en-US" dirty="0"/>
              <a:t>YAML doesn’t satisfy the concern of running the build script locally</a:t>
            </a:r>
          </a:p>
          <a:p>
            <a:r>
              <a:rPr lang="en-US" dirty="0"/>
              <a:t>YAML Editors make this easier	</a:t>
            </a:r>
          </a:p>
        </p:txBody>
      </p:sp>
    </p:spTree>
    <p:extLst>
      <p:ext uri="{BB962C8B-B14F-4D97-AF65-F5344CB8AC3E}">
        <p14:creationId xmlns:p14="http://schemas.microsoft.com/office/powerpoint/2010/main" val="1085815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78950-CB12-D547-8790-D5E8FA462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Maybe a scripting DSL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1CE97-5872-9042-A67C-CAB653606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8135" y="2958502"/>
            <a:ext cx="4825157" cy="576262"/>
          </a:xfrm>
        </p:spPr>
        <p:txBody>
          <a:bodyPr/>
          <a:lstStyle/>
          <a:p>
            <a:r>
              <a:rPr lang="en-US" dirty="0"/>
              <a:t> 			Cake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5C89E0-4C64-4A4F-B257-352ED216BB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8135" y="3534764"/>
            <a:ext cx="4825158" cy="2840039"/>
          </a:xfrm>
        </p:spPr>
        <p:txBody>
          <a:bodyPr/>
          <a:lstStyle/>
          <a:p>
            <a:r>
              <a:rPr lang="en-US" dirty="0"/>
              <a:t>Build scripting in C#</a:t>
            </a:r>
          </a:p>
          <a:p>
            <a:r>
              <a:rPr lang="en-US" dirty="0"/>
              <a:t>Modular</a:t>
            </a:r>
          </a:p>
          <a:p>
            <a:r>
              <a:rPr lang="en-US" dirty="0"/>
              <a:t>Scripted approach</a:t>
            </a:r>
          </a:p>
          <a:p>
            <a:r>
              <a:rPr lang="en-US" dirty="0"/>
              <a:t>More for Ops Engineers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F43578-5BBC-1A42-B426-4F6D5367E2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4171" y="2954000"/>
            <a:ext cx="4825159" cy="576262"/>
          </a:xfrm>
        </p:spPr>
        <p:txBody>
          <a:bodyPr/>
          <a:lstStyle/>
          <a:p>
            <a:r>
              <a:rPr lang="en-US" dirty="0"/>
              <a:t>			Nuke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565057-B3FD-F844-830A-B5F6FC68D6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4169" y="3530262"/>
            <a:ext cx="4825159" cy="2840039"/>
          </a:xfrm>
        </p:spPr>
        <p:txBody>
          <a:bodyPr/>
          <a:lstStyle/>
          <a:p>
            <a:r>
              <a:rPr lang="en-US" dirty="0"/>
              <a:t>C# application </a:t>
            </a:r>
          </a:p>
          <a:p>
            <a:r>
              <a:rPr lang="en-US" dirty="0"/>
              <a:t>Extensible</a:t>
            </a:r>
          </a:p>
          <a:p>
            <a:r>
              <a:rPr lang="en-US" dirty="0"/>
              <a:t>Code approach</a:t>
            </a:r>
          </a:p>
          <a:p>
            <a:r>
              <a:rPr lang="en-US" dirty="0"/>
              <a:t>More for Developers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DCA3CD-A6A5-6A48-8EA7-04EB4D437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338" y="2145702"/>
            <a:ext cx="812800" cy="812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0A86ED-7A4F-7A4A-A416-CD24D364DD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6238" y="2085619"/>
            <a:ext cx="868381" cy="86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011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66D8A-468F-2243-A228-3B80273D8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 maybe try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82132-3139-944D-B6C8-C7743E2DA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MSBuild</a:t>
            </a:r>
            <a:endParaRPr lang="en-US" dirty="0"/>
          </a:p>
          <a:p>
            <a:r>
              <a:rPr lang="en-US" dirty="0"/>
              <a:t>Mobile Build Tools</a:t>
            </a:r>
          </a:p>
          <a:p>
            <a:r>
              <a:rPr lang="en-US" dirty="0"/>
              <a:t>Shell scripts</a:t>
            </a:r>
          </a:p>
          <a:p>
            <a:r>
              <a:rPr lang="en-US" dirty="0"/>
              <a:t>Fastlane</a:t>
            </a:r>
          </a:p>
        </p:txBody>
      </p:sp>
    </p:spTree>
    <p:extLst>
      <p:ext uri="{BB962C8B-B14F-4D97-AF65-F5344CB8AC3E}">
        <p14:creationId xmlns:p14="http://schemas.microsoft.com/office/powerpoint/2010/main" val="5263981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7DA2E-E488-1544-B7DD-1C324E1B8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308" y="2370667"/>
            <a:ext cx="10811436" cy="1822514"/>
          </a:xfrm>
        </p:spPr>
        <p:txBody>
          <a:bodyPr/>
          <a:lstStyle/>
          <a:p>
            <a:r>
              <a:rPr lang="en-US" dirty="0"/>
              <a:t>Continuous Integration +=</a:t>
            </a:r>
            <a:br>
              <a:rPr lang="en-US" dirty="0"/>
            </a:br>
            <a:r>
              <a:rPr lang="en-US" dirty="0"/>
              <a:t>Continuous Improvement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87941-2936-BB40-9089-4F4763B4FB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it’s good enough for our code, why not our build process</a:t>
            </a:r>
          </a:p>
        </p:txBody>
      </p:sp>
    </p:spTree>
    <p:extLst>
      <p:ext uri="{BB962C8B-B14F-4D97-AF65-F5344CB8AC3E}">
        <p14:creationId xmlns:p14="http://schemas.microsoft.com/office/powerpoint/2010/main" val="26426990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EA529-3D5F-8449-8E1E-4DE87B51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Delivery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85EF1-3178-A04E-B6AC-78D46D16A7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 once deploy everywhere</a:t>
            </a:r>
          </a:p>
        </p:txBody>
      </p:sp>
    </p:spTree>
    <p:extLst>
      <p:ext uri="{BB962C8B-B14F-4D97-AF65-F5344CB8AC3E}">
        <p14:creationId xmlns:p14="http://schemas.microsoft.com/office/powerpoint/2010/main" val="2786159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34225-55F5-7B4E-9251-F76E70B09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14649-E664-CF4F-AF4F-B643CBBDF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level overview of Mobile Specific Concerns</a:t>
            </a:r>
          </a:p>
          <a:p>
            <a:r>
              <a:rPr lang="en-US" dirty="0"/>
              <a:t>Demonstration</a:t>
            </a:r>
          </a:p>
          <a:p>
            <a:r>
              <a:rPr lang="en-US" dirty="0"/>
              <a:t>Branching</a:t>
            </a:r>
          </a:p>
          <a:p>
            <a:r>
              <a:rPr lang="en-US" dirty="0"/>
              <a:t>Versioning</a:t>
            </a:r>
          </a:p>
          <a:p>
            <a:r>
              <a:rPr lang="en-US" dirty="0"/>
              <a:t>Integration</a:t>
            </a:r>
          </a:p>
          <a:p>
            <a:r>
              <a:rPr lang="en-US" dirty="0"/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629163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4E4E7-494A-4E4C-A3F5-39B65D391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Signing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B7B25-AB2D-FA41-AF07-EEE3B173D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 the same binary for each environment</a:t>
            </a:r>
          </a:p>
          <a:p>
            <a:r>
              <a:rPr lang="en-US" dirty="0"/>
              <a:t>Signing is required for deployment</a:t>
            </a:r>
          </a:p>
          <a:p>
            <a:r>
              <a:rPr lang="en-US" dirty="0"/>
              <a:t>Signing is technology specific</a:t>
            </a:r>
          </a:p>
        </p:txBody>
      </p:sp>
    </p:spTree>
    <p:extLst>
      <p:ext uri="{BB962C8B-B14F-4D97-AF65-F5344CB8AC3E}">
        <p14:creationId xmlns:p14="http://schemas.microsoft.com/office/powerpoint/2010/main" val="42261421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4E4E7-494A-4E4C-A3F5-39B65D391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Apple Code Signing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B7B25-AB2D-FA41-AF07-EEE3B173D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Signing Service</a:t>
            </a:r>
          </a:p>
          <a:p>
            <a:r>
              <a:rPr lang="en-US" dirty="0"/>
              <a:t>Fastlane</a:t>
            </a:r>
          </a:p>
          <a:p>
            <a:r>
              <a:rPr lang="en-US" dirty="0"/>
              <a:t>Manually update</a:t>
            </a:r>
          </a:p>
        </p:txBody>
      </p:sp>
    </p:spTree>
    <p:extLst>
      <p:ext uri="{BB962C8B-B14F-4D97-AF65-F5344CB8AC3E}">
        <p14:creationId xmlns:p14="http://schemas.microsoft.com/office/powerpoint/2010/main" val="33407965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A38F5-8FBA-EA41-8796-A4D4AE3F2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6AA9C-8529-DF43-ABCA-8497ABF66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AppCenter</a:t>
            </a:r>
            <a:endParaRPr lang="en-US" dirty="0"/>
          </a:p>
          <a:p>
            <a:pPr lvl="1"/>
            <a:r>
              <a:rPr lang="en-US" dirty="0"/>
              <a:t>Former known as HockeyApp</a:t>
            </a:r>
          </a:p>
          <a:p>
            <a:r>
              <a:rPr lang="en-US" dirty="0"/>
              <a:t>TestFlight</a:t>
            </a:r>
          </a:p>
          <a:p>
            <a:pPr lvl="1"/>
            <a:r>
              <a:rPr lang="en-US" dirty="0"/>
              <a:t>iOS Specific</a:t>
            </a:r>
          </a:p>
          <a:p>
            <a:r>
              <a:rPr lang="en-US" dirty="0"/>
              <a:t>Appstore / Play Store</a:t>
            </a:r>
          </a:p>
          <a:p>
            <a:pPr lvl="1"/>
            <a:r>
              <a:rPr lang="en-US" dirty="0"/>
              <a:t>Apple reviews applications, including incremental changes</a:t>
            </a:r>
          </a:p>
          <a:p>
            <a:r>
              <a:rPr lang="en-US" dirty="0"/>
              <a:t>Fastlane can handle distribution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136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1EA29-B5AD-3E4E-8783-1EE10DBC5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 Build and Release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31FFBD-23AD-0D44-BCAC-7FDD8D5FE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067" y="4771791"/>
            <a:ext cx="1498600" cy="17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65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D2FA3-226C-2644-ADCB-5124F0E7F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Disclaimer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BA24C6-91A8-FD44-A7A5-E24DEC3D73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These are opinions based on my experiences</a:t>
            </a:r>
          </a:p>
        </p:txBody>
      </p:sp>
    </p:spTree>
    <p:extLst>
      <p:ext uri="{BB962C8B-B14F-4D97-AF65-F5344CB8AC3E}">
        <p14:creationId xmlns:p14="http://schemas.microsoft.com/office/powerpoint/2010/main" val="2021926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C9BF2-B1A2-2549-97AD-EEF7812D6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no best practices, just some better than others.”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424F4-B5E2-9C4C-9102-2345297D9504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r>
              <a:rPr lang="en-US" dirty="0"/>
              <a:t>Rodney Littles, II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3EFA2-2D42-9240-8777-1AE820992FE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en-US" dirty="0"/>
              <a:t>You have to be willing to </a:t>
            </a:r>
            <a:r>
              <a:rPr lang="en-US"/>
              <a:t>evaluate trade </a:t>
            </a:r>
            <a:r>
              <a:rPr lang="en-US" dirty="0"/>
              <a:t>offs.</a:t>
            </a:r>
          </a:p>
        </p:txBody>
      </p:sp>
    </p:spTree>
    <p:extLst>
      <p:ext uri="{BB962C8B-B14F-4D97-AF65-F5344CB8AC3E}">
        <p14:creationId xmlns:p14="http://schemas.microsoft.com/office/powerpoint/2010/main" val="2556351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8649F-1474-634D-84D2-7F878B8CD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click publish all the things™!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5AE51-F925-EC4E-A54F-D555C80A1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Human dependency</a:t>
            </a:r>
          </a:p>
          <a:p>
            <a:r>
              <a:rPr lang="en-US" dirty="0"/>
              <a:t>Not scalable</a:t>
            </a:r>
          </a:p>
          <a:p>
            <a:r>
              <a:rPr lang="en-US" dirty="0"/>
              <a:t>Security risk</a:t>
            </a:r>
          </a:p>
        </p:txBody>
      </p:sp>
    </p:spTree>
    <p:extLst>
      <p:ext uri="{BB962C8B-B14F-4D97-AF65-F5344CB8AC3E}">
        <p14:creationId xmlns:p14="http://schemas.microsoft.com/office/powerpoint/2010/main" val="4203565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1C4A3-325C-8848-B20E-D58C1542B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 is universal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2EFB4-EDFD-7448-A509-8062696C4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Restore</a:t>
            </a:r>
          </a:p>
          <a:p>
            <a:r>
              <a:rPr lang="en-US" dirty="0"/>
              <a:t>Build</a:t>
            </a:r>
          </a:p>
          <a:p>
            <a:r>
              <a:rPr lang="en-US" dirty="0"/>
              <a:t>Publish</a:t>
            </a:r>
          </a:p>
          <a:p>
            <a:r>
              <a:rPr lang="en-US" dirty="0"/>
              <a:t>Release</a:t>
            </a:r>
          </a:p>
        </p:txBody>
      </p:sp>
    </p:spTree>
    <p:extLst>
      <p:ext uri="{BB962C8B-B14F-4D97-AF65-F5344CB8AC3E}">
        <p14:creationId xmlns:p14="http://schemas.microsoft.com/office/powerpoint/2010/main" val="644001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77170-FA34-2649-BC89-2FF10C752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it’s not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1D8E3-0D34-D049-A055-C614409BC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Deploying binaries</a:t>
            </a:r>
          </a:p>
          <a:p>
            <a:r>
              <a:rPr lang="en-US" dirty="0"/>
              <a:t>Side by Side installations</a:t>
            </a:r>
          </a:p>
          <a:p>
            <a:pPr lvl="1"/>
            <a:r>
              <a:rPr lang="en-US" dirty="0"/>
              <a:t>Concerns of environment specific configuration</a:t>
            </a:r>
          </a:p>
          <a:p>
            <a:r>
              <a:rPr lang="en-US" dirty="0" err="1"/>
              <a:t>MSBuild</a:t>
            </a:r>
            <a:r>
              <a:rPr lang="en-US" dirty="0"/>
              <a:t> only, no dotnet cli</a:t>
            </a:r>
          </a:p>
          <a:p>
            <a:r>
              <a:rPr lang="en-US" dirty="0"/>
              <a:t>Binaries </a:t>
            </a:r>
            <a:r>
              <a:rPr lang="en-US" b="1" dirty="0"/>
              <a:t>must</a:t>
            </a:r>
            <a:r>
              <a:rPr lang="en-US" dirty="0"/>
              <a:t> be signed</a:t>
            </a:r>
          </a:p>
        </p:txBody>
      </p:sp>
    </p:spTree>
    <p:extLst>
      <p:ext uri="{BB962C8B-B14F-4D97-AF65-F5344CB8AC3E}">
        <p14:creationId xmlns:p14="http://schemas.microsoft.com/office/powerpoint/2010/main" val="47240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0844-ED62-B049-B5A1-B394F5715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313207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{F9020264-DCAF-BC41-B956-4A1BBC05C444}tf10001076</Template>
  <TotalTime>18782</TotalTime>
  <Words>1956</Words>
  <Application>Microsoft Macintosh PowerPoint</Application>
  <PresentationFormat>Widescreen</PresentationFormat>
  <Paragraphs>380</Paragraphs>
  <Slides>33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Century Gothic</vt:lpstr>
      <vt:lpstr>Wingdings 3</vt:lpstr>
      <vt:lpstr>Ion Boardroom</vt:lpstr>
      <vt:lpstr>Mobile Dev Ops at Scale</vt:lpstr>
      <vt:lpstr>PowerPoint Presentation</vt:lpstr>
      <vt:lpstr>The Definition</vt:lpstr>
      <vt:lpstr>Disclaimer</vt:lpstr>
      <vt:lpstr>There are no best practices, just some better than others.”</vt:lpstr>
      <vt:lpstr>Right click publish all the things™!</vt:lpstr>
      <vt:lpstr>CI is universal …</vt:lpstr>
      <vt:lpstr>But it’s not …</vt:lpstr>
      <vt:lpstr>Demonstration</vt:lpstr>
      <vt:lpstr>Scale</vt:lpstr>
      <vt:lpstr>Branching Strategy</vt:lpstr>
      <vt:lpstr>So many options</vt:lpstr>
      <vt:lpstr>What’s the right way to branch?</vt:lpstr>
      <vt:lpstr>What’s the wrong way to branch</vt:lpstr>
      <vt:lpstr>Versioning</vt:lpstr>
      <vt:lpstr>1.x.y.abcd doesn’t always make sense</vt:lpstr>
      <vt:lpstr>What’s in a version?</vt:lpstr>
      <vt:lpstr>Continuous Integration</vt:lpstr>
      <vt:lpstr>Continuous Integration</vt:lpstr>
      <vt:lpstr>Code Quality</vt:lpstr>
      <vt:lpstr>Automated Tests</vt:lpstr>
      <vt:lpstr>So many options what to chose?</vt:lpstr>
      <vt:lpstr>Where to begin?</vt:lpstr>
      <vt:lpstr>Where should it live?</vt:lpstr>
      <vt:lpstr>Yet Another Markup Language</vt:lpstr>
      <vt:lpstr>Maybe a scripting DSL</vt:lpstr>
      <vt:lpstr>Or maybe try …</vt:lpstr>
      <vt:lpstr>Continuous Integration += Continuous Improvement</vt:lpstr>
      <vt:lpstr>Continuous Delivery</vt:lpstr>
      <vt:lpstr>Code Signing</vt:lpstr>
      <vt:lpstr>Apple Code Signing</vt:lpstr>
      <vt:lpstr>Distribution System</vt:lpstr>
      <vt:lpstr>Go Build and Release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Rodney Littles</dc:creator>
  <cp:lastModifiedBy>Rodney Littles</cp:lastModifiedBy>
  <cp:revision>86</cp:revision>
  <dcterms:created xsi:type="dcterms:W3CDTF">2022-01-17T20:38:16Z</dcterms:created>
  <dcterms:modified xsi:type="dcterms:W3CDTF">2022-03-30T18:58:53Z</dcterms:modified>
</cp:coreProperties>
</file>

<file path=docProps/thumbnail.jpeg>
</file>